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Nanum Gothic" panose="020B0600000101010101" charset="-127"/>
      <p:regular r:id="rId36"/>
      <p:bold r:id="rId37"/>
    </p:embeddedFont>
    <p:embeddedFont>
      <p:font typeface="Nanum Myeongjo" panose="020B0600000101010101" charset="-127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3" d="100"/>
          <a:sy n="163" d="100"/>
        </p:scale>
        <p:origin x="156" y="5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ight-tree.tistory.com/141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ght-tree.tistory.com/141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newbie.tistory.com/356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97a1ca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97a1ca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Myeongjo"/>
              <a:buAutoNum type="arabicPeriod"/>
            </a:pPr>
            <a:r>
              <a:rPr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activation &amp; loss</a:t>
            </a:r>
            <a:endParaRPr sz="1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Myeongjo"/>
              <a:buAutoNum type="alphaLcPeriod"/>
            </a:pPr>
            <a:r>
              <a:rPr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identity, sigmoid, softmax</a:t>
            </a:r>
            <a:endParaRPr sz="1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Myeongjo"/>
              <a:buAutoNum type="alphaLcPeriod"/>
            </a:pPr>
            <a:r>
              <a:rPr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mse, cross entropy</a:t>
            </a:r>
            <a:endParaRPr sz="1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Myeongjo"/>
              <a:buAutoNum type="arabicPeriod"/>
            </a:pPr>
            <a:r>
              <a:rPr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최적화 이론</a:t>
            </a:r>
            <a:endParaRPr sz="1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Myeongjo"/>
              <a:buAutoNum type="alphaLcPeriod"/>
            </a:pPr>
            <a:r>
              <a:rPr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경사하강학습</a:t>
            </a:r>
            <a:endParaRPr sz="1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Myeongjo"/>
              <a:buAutoNum type="alphaLcPeriod"/>
            </a:pPr>
            <a:r>
              <a:rPr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역전파 </a:t>
            </a:r>
            <a:endParaRPr sz="1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Myeongjo"/>
              <a:buAutoNum type="arabicPeriod"/>
            </a:pPr>
            <a:r>
              <a:rPr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Save &amp; Load Model</a:t>
            </a:r>
            <a:endParaRPr sz="1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Myeongjo"/>
              <a:buAutoNum type="arabicPeriod"/>
            </a:pPr>
            <a:r>
              <a:rPr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Regularization</a:t>
            </a:r>
            <a:endParaRPr sz="1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Myeongjo"/>
              <a:buAutoNum type="alphaLcPeriod"/>
            </a:pPr>
            <a:r>
              <a:rPr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dropout</a:t>
            </a:r>
            <a:endParaRPr sz="1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Myeongjo"/>
              <a:buAutoNum type="alphaLcPeriod"/>
            </a:pPr>
            <a:r>
              <a:rPr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batch normalization</a:t>
            </a:r>
            <a:endParaRPr sz="1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Myeongjo"/>
              <a:buAutoNum type="alphaLcPeriod"/>
            </a:pPr>
            <a:r>
              <a:rPr lang="ko" sz="1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augmentation</a:t>
            </a:r>
            <a:endParaRPr sz="1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Myeongjo"/>
              <a:buAutoNum type="alphaLcPeriod"/>
            </a:pPr>
            <a:endParaRPr sz="1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97a1ca1ed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97a1ca1ed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97a1ca1ed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97a1ca1ed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97a1ca1ed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97a1ca1ed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97a1ca1ed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97a1ca1ed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97a1ca1ed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97a1ca1ed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97a1ca1ed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97a1ca1ed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97a1ca1ed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97a1ca1ed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97a1ca1ed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97a1ca1ed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97a1ca1e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97a1ca1e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https://light-tree.tistory.com/141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97a1ca1ed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97a1ca1ed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https://light-tree.tistory.com/141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97a1ca1e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97a1ca1e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97a1ca1e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97a1ca1e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97a1ca1e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97a1ca1ed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97a1ca1e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97a1ca1ed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https://data-newbie.tistory.com/356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97a1ca1ed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97a1ca1ed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97a1ca1ed_0_272:notes"/>
          <p:cNvSpPr txBox="1">
            <a:spLocks noGrp="1"/>
          </p:cNvSpPr>
          <p:nvPr>
            <p:ph type="body" idx="1"/>
          </p:nvPr>
        </p:nvSpPr>
        <p:spPr>
          <a:xfrm>
            <a:off x="686723" y="4344363"/>
            <a:ext cx="5484600" cy="4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</p:txBody>
      </p:sp>
      <p:sp>
        <p:nvSpPr>
          <p:cNvPr id="217" name="Google Shape;217;g897a1ca1ed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305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18" name="Google Shape;218;g897a1ca1ed_0_272:notes"/>
          <p:cNvSpPr txBox="1">
            <a:spLocks noGrp="1"/>
          </p:cNvSpPr>
          <p:nvPr>
            <p:ph type="dt" idx="10"/>
          </p:nvPr>
        </p:nvSpPr>
        <p:spPr>
          <a:xfrm>
            <a:off x="3884266" y="1"/>
            <a:ext cx="29724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86075" rIns="86075" bIns="86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3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97a1ca1ed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97a1ca1ed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97a1ca1ed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97a1ca1ed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97a1ca1ed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97a1ca1ed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97a1ca1ed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97a1ca1ed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97a1ca1ed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97a1ca1ed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97a1ca1ed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97a1ca1ed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97a1ca1ed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97a1ca1ed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97a1ca1ed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97a1ca1ed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97a1ca1ed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97a1ca1ed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97a1ca1ed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97a1ca1ed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97a1ca1ed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97a1ca1ed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97a1ca1ed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97a1ca1ed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97a1ca1ed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97a1ca1ed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97a1ca1e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97a1ca1e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97a1ca1ed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97a1ca1ed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97a1ca1e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97a1ca1e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738"/>
            <a:ext cx="2133000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676" y="4767738"/>
            <a:ext cx="2894700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activation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losses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hyperlink" Target="https://www.tensorflow.org/api_docs/python/tf/keras/layers/Dropou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hyperlink" Target="https://www.tensorflow.org/api_docs/python/tf/keras/layers/BatchNormalization" TargetMode="Externa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tensorflow.org/api_docs/python/tf/keras/layers/BatchNormalizatio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regularizers/l1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www.tensorflow.org/api_docs/python/tf/keras/regularizers/l2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regularizers/l1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hyperlink" Target="https://www.tensorflow.org/api_docs/python/tf/keras/regularizers/l2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qdm/tqd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://yaroslavvb.blogspot.com/2011/09/notmnist-dataset.html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://yaroslavvb.com/upload/notMNIST/notMNIST_large.tar.gz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yaroslavvb.blogspot.com/2011/09/notmnist-dataset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yaroslavvb.blogspot.com/2011/09/notmnist-dataset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data/Dataset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preprocessing/image/ImageDataGenerator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callbacks/EarlyStopp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딥러닝 #02</a:t>
            </a: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381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Gradient Descent (경사하강법)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함수의 기울기(경사)를 구하여 함수의 극값에 이를 때까지 기울기가 낮은 쪽으로 반복하여 이동하는 방법.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SGD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975" y="2666425"/>
            <a:ext cx="3917052" cy="212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975" y="1567425"/>
            <a:ext cx="4626526" cy="8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381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Momentum (관성)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이전에 이동했던 방향을 기억해서 다음 이동의 방향에 반영.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NAG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2700" y="1511451"/>
            <a:ext cx="4435075" cy="10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0123" y="2571750"/>
            <a:ext cx="3256400" cy="24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381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Adagrad (Adaptive Gradient)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많이 이동한 변수(w)는 최적값에 근접했을 것이라는 가정하에, 많이 이동한 변수(w)를 기억해서 다음 이동의 거리를 줄인다.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RMSprop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825" y="2203400"/>
            <a:ext cx="4508474" cy="19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381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Adam (Adaptive, Momentum)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250" y="1455899"/>
            <a:ext cx="5702349" cy="308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 descr="산내려오는작은오솔길잘찾기(Optimizer)의발달계보&#10;SGD&#10;Momentum&#10;NAG&#10;Adagrad&#10;RMSProp&#10;AdaDelta&#10;Adam&#10;Nadam&#10;스텝계산해서움직인후, &#10;아까내려오던관성방향또가자&#10;일단관성방향먼저움직이고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00" y="315404"/>
            <a:ext cx="8019800" cy="45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/>
        </p:nvSpPr>
        <p:spPr>
          <a:xfrm>
            <a:off x="2881800" y="4762200"/>
            <a:ext cx="62622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555555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출처: 하용호, 자습해도 모르겠던 딥러닝, 머리속에 인스톨 시켜드립니다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/>
        </p:nvSpPr>
        <p:spPr>
          <a:xfrm>
            <a:off x="500725" y="469275"/>
            <a:ext cx="8484900" cy="25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Chain Rule &amp; Back Propagation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학습 = ‘Cost’를 줄이는 방향으로 가중치를 조절한다.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가중치를 a만큼 변화시키면 Error는 어떻게 변화할까 </a:t>
            </a:r>
            <a:r>
              <a:rPr lang="ko" sz="1800" b="1">
                <a:solidFill>
                  <a:srgbClr val="1F497D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→ 미분을 해보면 된다.</a:t>
            </a:r>
            <a:endParaRPr sz="1800" b="1">
              <a:solidFill>
                <a:srgbClr val="1F497D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미분이 복잡해. 함수 안에 함수가 있고 그 안에 또… </a:t>
            </a:r>
            <a:r>
              <a:rPr lang="ko" sz="1800" b="1">
                <a:solidFill>
                  <a:srgbClr val="1F497D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→ Chain Rule을 쓰면 된다!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59" name="Google Shape;159;p28" descr="Shape 2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376" y="2825625"/>
            <a:ext cx="3209050" cy="15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 descr="Shape 2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26575" y="2571750"/>
            <a:ext cx="5159049" cy="2201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038" y="628650"/>
            <a:ext cx="6257925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F5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8813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6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Activation</a:t>
            </a:r>
            <a:endParaRPr sz="36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9404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Activation</a:t>
            </a: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 (활성화 함수)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350" y="1286950"/>
            <a:ext cx="7379299" cy="31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940400" cy="43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Loss Function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MSE (Mean Square Error)</a:t>
            </a:r>
            <a:b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</a:br>
            <a:b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</a:b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Cross Entropy</a:t>
            </a:r>
            <a:b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</a:br>
            <a:b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</a:b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activation function - softmax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400" y="2712550"/>
            <a:ext cx="2496700" cy="7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1400" y="4019700"/>
            <a:ext cx="4727225" cy="5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1400" y="1625325"/>
            <a:ext cx="2317950" cy="3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0275" y="2955686"/>
            <a:ext cx="4240126" cy="2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F5C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8813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6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Keras 활용</a:t>
            </a:r>
            <a:endParaRPr sz="36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11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latin typeface="Nanum Myeongjo"/>
                <a:ea typeface="Nanum Myeongjo"/>
                <a:cs typeface="Nanum Myeongjo"/>
                <a:sym typeface="Nanum Myeongjo"/>
              </a:rPr>
              <a:t>Overfitting</a:t>
            </a:r>
            <a:endParaRPr sz="24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latin typeface="Nanum Myeongjo"/>
                <a:ea typeface="Nanum Myeongjo"/>
                <a:cs typeface="Nanum Myeongjo"/>
                <a:sym typeface="Nanum Myeongjo"/>
              </a:rPr>
              <a:t>훈련 데이터에 특화된 학습을 하게 되어 새로운 데이터에 대한 예측이 오히려 나빠지거나 학습의 효과가 나타나지 않는 상태</a:t>
            </a:r>
            <a:endParaRPr sz="18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 dirty="0">
                <a:latin typeface="Nanum Myeongjo"/>
                <a:ea typeface="Nanum Myeongjo"/>
                <a:cs typeface="Nanum Myeongjo"/>
                <a:sym typeface="Nanum Myeongjo"/>
              </a:rPr>
              <a:t>충분한 데이터 확보</a:t>
            </a:r>
            <a:endParaRPr sz="18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 dirty="0">
                <a:latin typeface="Nanum Myeongjo"/>
                <a:ea typeface="Nanum Myeongjo"/>
                <a:cs typeface="Nanum Myeongjo"/>
                <a:sym typeface="Nanum Myeongjo"/>
              </a:rPr>
              <a:t>Dropout / Ensemble</a:t>
            </a:r>
            <a:endParaRPr sz="18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 dirty="0">
                <a:latin typeface="Nanum Myeongjo"/>
                <a:ea typeface="Nanum Myeongjo"/>
                <a:cs typeface="Nanum Myeongjo"/>
                <a:sym typeface="Nanum Myeongjo"/>
              </a:rPr>
              <a:t>Batch Normalization</a:t>
            </a:r>
            <a:endParaRPr sz="18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 dirty="0">
                <a:latin typeface="Nanum Myeongjo"/>
                <a:ea typeface="Nanum Myeongjo"/>
                <a:cs typeface="Nanum Myeongjo"/>
                <a:sym typeface="Nanum Myeongjo"/>
              </a:rPr>
              <a:t>L1, L2 Regularization</a:t>
            </a:r>
            <a:endParaRPr sz="1800" dirty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 dirty="0">
                <a:latin typeface="Nanum Myeongjo"/>
                <a:ea typeface="Nanum Myeongjo"/>
                <a:cs typeface="Nanum Myeongjo"/>
                <a:sym typeface="Nanum Myeongjo"/>
              </a:rPr>
              <a:t>Data Augmentation</a:t>
            </a:r>
            <a:endParaRPr sz="1800" dirty="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675" y="2754911"/>
            <a:ext cx="5116501" cy="2018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2295" y="752400"/>
            <a:ext cx="2511125" cy="17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4" descr="일단 보자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6850" y="2165850"/>
            <a:ext cx="4876000" cy="28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4"/>
          <p:cNvSpPr txBox="1">
            <a:spLocks noGrp="1"/>
          </p:cNvSpPr>
          <p:nvPr>
            <p:ph type="title"/>
          </p:nvPr>
        </p:nvSpPr>
        <p:spPr>
          <a:xfrm>
            <a:off x="440200" y="425125"/>
            <a:ext cx="4966200" cy="3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4"/>
              </a:rPr>
              <a:t>Dropout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지정된 확률의 개수만큼 노드를 랜덤하게 제외하고 학습을 진행.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완성된 모델에서는 모든 노드를 사용.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효과 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오버피팅 방지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성능 향상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앙상블 효과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6400" y="304800"/>
            <a:ext cx="3427630" cy="18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 txBox="1"/>
          <p:nvPr/>
        </p:nvSpPr>
        <p:spPr>
          <a:xfrm>
            <a:off x="627925" y="4058350"/>
            <a:ext cx="32268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B5394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학습이 된다면 최대한 높게 줄수록 좋다. 데이터가 충분하면 0.4 ~ 0.6</a:t>
            </a:r>
            <a:endParaRPr>
              <a:solidFill>
                <a:srgbClr val="0B5394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000" y="2887700"/>
            <a:ext cx="3883549" cy="18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5"/>
          <p:cNvPicPr preferRelativeResize="0"/>
          <p:nvPr/>
        </p:nvPicPr>
        <p:blipFill rotWithShape="1">
          <a:blip r:embed="rId4">
            <a:alphaModFix/>
          </a:blip>
          <a:srcRect l="26710" t="26193" r="27093" b="54740"/>
          <a:stretch/>
        </p:blipFill>
        <p:spPr>
          <a:xfrm>
            <a:off x="907750" y="3571425"/>
            <a:ext cx="3198476" cy="72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440200" y="425125"/>
            <a:ext cx="7545300" cy="26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5"/>
              </a:rPr>
              <a:t>Batch Normalization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Layer 사이에 중간 결과 데이터들을 표준정규화하는 계층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학습 단계에서는 batch 단위로 정규화하고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모델 적용시의         는 사용하던 값들의 이동평균값을 이용한다.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Internal Covariant Shift 문제를 해결한다.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무조건 쓴다고 가정하자. 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1625" y="1935325"/>
            <a:ext cx="426600" cy="1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6"/>
          <p:cNvPicPr preferRelativeResize="0"/>
          <p:nvPr/>
        </p:nvPicPr>
        <p:blipFill rotWithShape="1">
          <a:blip r:embed="rId3">
            <a:alphaModFix/>
          </a:blip>
          <a:srcRect t="22002"/>
          <a:stretch/>
        </p:blipFill>
        <p:spPr>
          <a:xfrm>
            <a:off x="1071475" y="1146100"/>
            <a:ext cx="7001050" cy="37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6"/>
          <p:cNvSpPr txBox="1">
            <a:spLocks noGrp="1"/>
          </p:cNvSpPr>
          <p:nvPr>
            <p:ph type="title" idx="4294967295"/>
          </p:nvPr>
        </p:nvSpPr>
        <p:spPr>
          <a:xfrm>
            <a:off x="440200" y="425125"/>
            <a:ext cx="7545300" cy="26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4"/>
              </a:rPr>
              <a:t>Batch Normalization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>
            <a:spLocks noGrp="1"/>
          </p:cNvSpPr>
          <p:nvPr>
            <p:ph type="title"/>
          </p:nvPr>
        </p:nvSpPr>
        <p:spPr>
          <a:xfrm>
            <a:off x="342900" y="382905"/>
            <a:ext cx="61722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 u="sng" dirty="0">
                <a:solidFill>
                  <a:schemeClr val="accent5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L1</a:t>
            </a:r>
            <a:r>
              <a:rPr lang="ko" sz="2400" dirty="0"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" sz="2400" u="sng" dirty="0">
                <a:solidFill>
                  <a:schemeClr val="accent5"/>
                </a:solidFill>
                <a:latin typeface="Nanum Myeongjo"/>
                <a:ea typeface="Nanum Myeongjo"/>
                <a:cs typeface="Nanum Myeongjo"/>
                <a:sym typeface="Nanum Myeongj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L2</a:t>
            </a:r>
            <a:r>
              <a:rPr lang="ko" sz="2400" dirty="0">
                <a:latin typeface="Nanum Myeongjo"/>
                <a:ea typeface="Nanum Myeongjo"/>
                <a:cs typeface="Nanum Myeongjo"/>
                <a:sym typeface="Nanum Myeongjo"/>
              </a:rPr>
              <a:t> Regularization</a:t>
            </a:r>
            <a:endParaRPr sz="2400" dirty="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801" y="1002355"/>
            <a:ext cx="6782675" cy="30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8126" y="3802057"/>
            <a:ext cx="4276024" cy="10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440200" y="425125"/>
            <a:ext cx="7545300" cy="3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L1</a:t>
            </a: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4"/>
              </a:rPr>
              <a:t>L2</a:t>
            </a: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 Regularization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L1 (lasso)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중요도가 낮은 가중치부터 0이 됨.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변수 선택의 효과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L2 (ridge)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아주 큰 가중치에 페널티 부여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가중치들이 전체적으로 평평해짐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7475" y="1048825"/>
            <a:ext cx="4056225" cy="29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F5C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8813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6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Use Local Image</a:t>
            </a:r>
            <a:endParaRPr sz="36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>
            <a:spLocks noGrp="1"/>
          </p:cNvSpPr>
          <p:nvPr>
            <p:ph type="title"/>
          </p:nvPr>
        </p:nvSpPr>
        <p:spPr>
          <a:xfrm>
            <a:off x="440200" y="425125"/>
            <a:ext cx="7545300" cy="3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tqdm 패키지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loop에서 progress bar를 이용해 loop의 진행상황을 표시해 줍니다.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39" name="Google Shape;23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25" y="2788575"/>
            <a:ext cx="6812524" cy="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425" y="1536875"/>
            <a:ext cx="8473948" cy="9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>
            <a:spLocks noGrp="1"/>
          </p:cNvSpPr>
          <p:nvPr>
            <p:ph type="title"/>
          </p:nvPr>
        </p:nvSpPr>
        <p:spPr>
          <a:xfrm>
            <a:off x="440200" y="425125"/>
            <a:ext cx="7545300" cy="3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notMNIST datasets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Char char="●"/>
            </a:pPr>
            <a:r>
              <a:rPr lang="ko" sz="1800" u="sng">
                <a:solidFill>
                  <a:schemeClr val="hlink"/>
                </a:solidFill>
                <a:highlight>
                  <a:srgbClr val="FFFFFE"/>
                </a:highlight>
                <a:latin typeface="Nanum Myeongjo"/>
                <a:ea typeface="Nanum Myeongjo"/>
                <a:cs typeface="Nanum Myeongjo"/>
                <a:sym typeface="Nanum Myeongjo"/>
                <a:hlinkClick r:id="rId4"/>
              </a:rPr>
              <a:t>http://yaroslavvb.com/upload/notMNIST/notMNIST_large.tar.gz</a:t>
            </a:r>
            <a:endParaRPr sz="1800">
              <a:solidFill>
                <a:srgbClr val="000000"/>
              </a:solidFill>
              <a:highlight>
                <a:srgbClr val="FFFFFE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46" name="Google Shape;246;p41"/>
          <p:cNvPicPr preferRelativeResize="0"/>
          <p:nvPr/>
        </p:nvPicPr>
        <p:blipFill rotWithShape="1">
          <a:blip r:embed="rId5">
            <a:alphaModFix/>
          </a:blip>
          <a:srcRect t="11762"/>
          <a:stretch/>
        </p:blipFill>
        <p:spPr>
          <a:xfrm>
            <a:off x="507925" y="1394650"/>
            <a:ext cx="7890449" cy="9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925" y="2358325"/>
            <a:ext cx="4814351" cy="23203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8" name="Google Shape;24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9850" y="2358325"/>
            <a:ext cx="3411099" cy="963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9" name="Google Shape;249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19850" y="3441350"/>
            <a:ext cx="3411100" cy="103339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>
            <a:spLocks noGrp="1"/>
          </p:cNvSpPr>
          <p:nvPr>
            <p:ph type="title"/>
          </p:nvPr>
        </p:nvSpPr>
        <p:spPr>
          <a:xfrm>
            <a:off x="440200" y="425125"/>
            <a:ext cx="7545300" cy="3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notMNIST datasets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rgbClr val="000000"/>
                </a:solidFill>
                <a:highlight>
                  <a:srgbClr val="FFFFFE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파일목록 선택</a:t>
            </a:r>
            <a:endParaRPr sz="1800">
              <a:solidFill>
                <a:srgbClr val="000000"/>
              </a:solidFill>
              <a:highlight>
                <a:srgbClr val="FFFFFE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55" name="Google Shape;25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800" y="1513475"/>
            <a:ext cx="6223625" cy="34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26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문자열 입력 부분은 모두 함수로 대체가 가능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tf.keras.activations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tf.keras.optimizers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tf.keras.losses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tf.keras.metrics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 b="10682"/>
          <a:stretch/>
        </p:blipFill>
        <p:spPr>
          <a:xfrm>
            <a:off x="3479525" y="1129625"/>
            <a:ext cx="5402826" cy="331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>
            <a:spLocks noGrp="1"/>
          </p:cNvSpPr>
          <p:nvPr>
            <p:ph type="title"/>
          </p:nvPr>
        </p:nvSpPr>
        <p:spPr>
          <a:xfrm>
            <a:off x="440200" y="425125"/>
            <a:ext cx="7545300" cy="3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notMNIST datasets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rgbClr val="000000"/>
                </a:solidFill>
                <a:highlight>
                  <a:srgbClr val="FFFFFE"/>
                </a:highlight>
                <a:latin typeface="Nanum Myeongjo"/>
                <a:ea typeface="Nanum Myeongjo"/>
                <a:cs typeface="Nanum Myeongjo"/>
                <a:sym typeface="Nanum Myeongjo"/>
              </a:rPr>
              <a:t>이미지 로딩하기</a:t>
            </a:r>
            <a:endParaRPr sz="1800">
              <a:solidFill>
                <a:srgbClr val="000000"/>
              </a:solidFill>
              <a:highlight>
                <a:srgbClr val="FFFFFE"/>
              </a:highlight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61" name="Google Shape;26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703" y="1587127"/>
            <a:ext cx="6268725" cy="3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F5C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8813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6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Data</a:t>
            </a:r>
            <a:endParaRPr sz="36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>
            <a:spLocks noGrp="1"/>
          </p:cNvSpPr>
          <p:nvPr>
            <p:ph type="title"/>
          </p:nvPr>
        </p:nvSpPr>
        <p:spPr>
          <a:xfrm>
            <a:off x="436225" y="439350"/>
            <a:ext cx="8316300" cy="17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tf.data.Dataset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data셋을 미리 구성해주는 도구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72" name="Google Shape;27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200" y="1610350"/>
            <a:ext cx="7956377" cy="296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>
            <a:spLocks noGrp="1"/>
          </p:cNvSpPr>
          <p:nvPr>
            <p:ph type="title"/>
          </p:nvPr>
        </p:nvSpPr>
        <p:spPr>
          <a:xfrm>
            <a:off x="436225" y="439350"/>
            <a:ext cx="8316300" cy="17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ImageDataGenerator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기존 이미지를 변형해서 새로운 이미지를 생성해주는 도구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78" name="Google Shape;27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75" y="1431975"/>
            <a:ext cx="7056249" cy="35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/>
          </a:blip>
          <a:srcRect b="11863"/>
          <a:stretch/>
        </p:blipFill>
        <p:spPr>
          <a:xfrm>
            <a:off x="2856075" y="2086200"/>
            <a:ext cx="6135800" cy="27986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26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문자열 입력 부분은 모두 함수로 대체가 가능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tf.keras.activations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tf.keras.optimizers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tf.keras.losses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tf.keras.accuracy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cxnSp>
        <p:nvCxnSpPr>
          <p:cNvPr id="78" name="Google Shape;78;p17"/>
          <p:cNvCxnSpPr/>
          <p:nvPr/>
        </p:nvCxnSpPr>
        <p:spPr>
          <a:xfrm>
            <a:off x="6461875" y="3199175"/>
            <a:ext cx="19449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79;p17"/>
          <p:cNvCxnSpPr/>
          <p:nvPr/>
        </p:nvCxnSpPr>
        <p:spPr>
          <a:xfrm>
            <a:off x="6461875" y="3027400"/>
            <a:ext cx="19449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80;p17"/>
          <p:cNvCxnSpPr/>
          <p:nvPr/>
        </p:nvCxnSpPr>
        <p:spPr>
          <a:xfrm>
            <a:off x="6461875" y="3395925"/>
            <a:ext cx="19449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7"/>
          <p:cNvCxnSpPr/>
          <p:nvPr/>
        </p:nvCxnSpPr>
        <p:spPr>
          <a:xfrm>
            <a:off x="6389600" y="3613175"/>
            <a:ext cx="2179500" cy="7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17"/>
          <p:cNvCxnSpPr/>
          <p:nvPr/>
        </p:nvCxnSpPr>
        <p:spPr>
          <a:xfrm rot="10800000" flipH="1">
            <a:off x="4186375" y="4301325"/>
            <a:ext cx="2448300" cy="4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7"/>
          <p:cNvCxnSpPr/>
          <p:nvPr/>
        </p:nvCxnSpPr>
        <p:spPr>
          <a:xfrm>
            <a:off x="3798475" y="4479825"/>
            <a:ext cx="3182100" cy="16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17"/>
          <p:cNvCxnSpPr/>
          <p:nvPr/>
        </p:nvCxnSpPr>
        <p:spPr>
          <a:xfrm rot="10800000" flipH="1">
            <a:off x="4123750" y="4690475"/>
            <a:ext cx="2910900" cy="6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436225" y="439350"/>
            <a:ext cx="4836900" cy="22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history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학습 진행 log 확인 가능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loss와 metrics으로 지정된 값이 로깅된다.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t="3053"/>
          <a:stretch/>
        </p:blipFill>
        <p:spPr>
          <a:xfrm>
            <a:off x="371375" y="2571750"/>
            <a:ext cx="3563895" cy="22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496" y="2173250"/>
            <a:ext cx="4913301" cy="268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436225" y="439350"/>
            <a:ext cx="4836900" cy="22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Custom Loss / Metrics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직접 함수를 작성하여 적용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y_true, y_pred 파라미터를 받는다. 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175" y="1925071"/>
            <a:ext cx="4836901" cy="1163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275" y="3143825"/>
            <a:ext cx="6414800" cy="18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/>
          <p:nvPr/>
        </p:nvSpPr>
        <p:spPr>
          <a:xfrm>
            <a:off x="5407578" y="2180047"/>
            <a:ext cx="1028700" cy="199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5818044" y="2610498"/>
            <a:ext cx="1028700" cy="199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436225" y="439350"/>
            <a:ext cx="48369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Model Save &amp; Load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49" y="2723975"/>
            <a:ext cx="5463274" cy="22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652" y="1035149"/>
            <a:ext cx="5010001" cy="13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436225" y="1298100"/>
            <a:ext cx="29607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방법 1. 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가중치와 모델을 한꺼번에 저장했다가 꺼내는 방법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436225" y="2952475"/>
            <a:ext cx="29607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방법 2. 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가중치와 모델을 따로 저장했다가 꺼내는 방법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436225" y="439350"/>
            <a:ext cx="8316300" cy="17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Early Stopping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overfitting이 발생하면 멈추고 멈추기 전 최적의 모델을 적용한다.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974" y="1556150"/>
            <a:ext cx="5275824" cy="30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225" y="2839700"/>
            <a:ext cx="3228750" cy="1761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F5C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8813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6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Optimizer</a:t>
            </a:r>
            <a:endParaRPr sz="36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533</Words>
  <Application>Microsoft Office PowerPoint</Application>
  <PresentationFormat>화면 슬라이드 쇼(16:9)</PresentationFormat>
  <Paragraphs>108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Nanum Gothic</vt:lpstr>
      <vt:lpstr>Arial</vt:lpstr>
      <vt:lpstr>Nanum Myeongjo</vt:lpstr>
      <vt:lpstr>Simple Light</vt:lpstr>
      <vt:lpstr>딥러닝 #02</vt:lpstr>
      <vt:lpstr>Keras 활용</vt:lpstr>
      <vt:lpstr>문자열 입력 부분은 모두 함수로 대체가 가능 tf.keras.activations tf.keras.optimizers tf.keras.losses tf.keras.metrics</vt:lpstr>
      <vt:lpstr>문자열 입력 부분은 모두 함수로 대체가 가능 tf.keras.activations tf.keras.optimizers tf.keras.losses tf.keras.accuracy</vt:lpstr>
      <vt:lpstr>history 학습 진행 log 확인 가능 loss와 metrics으로 지정된 값이 로깅된다.</vt:lpstr>
      <vt:lpstr>Custom Loss / Metrics 직접 함수를 작성하여 적용 y_true, y_pred 파라미터를 받는다. </vt:lpstr>
      <vt:lpstr>Model Save &amp; Load</vt:lpstr>
      <vt:lpstr>Early Stopping overfitting이 발생하면 멈추고 멈추기 전 최적의 모델을 적용한다.</vt:lpstr>
      <vt:lpstr>Optimizer</vt:lpstr>
      <vt:lpstr>Gradient Descent (경사하강법) 함수의 기울기(경사)를 구하여 함수의 극값에 이를 때까지 기울기가 낮은 쪽으로 반복하여 이동하는 방법.  SGD</vt:lpstr>
      <vt:lpstr>Momentum (관성) 이전에 이동했던 방향을 기억해서 다음 이동의 방향에 반영.  NAG</vt:lpstr>
      <vt:lpstr>Adagrad (Adaptive Gradient) 많이 이동한 변수(w)는 최적값에 근접했을 것이라는 가정하에, 많이 이동한 변수(w)를 기억해서 다음 이동의 거리를 줄인다.  RMSprop</vt:lpstr>
      <vt:lpstr>Adam (Adaptive, Momentum) </vt:lpstr>
      <vt:lpstr>PowerPoint 프레젠테이션</vt:lpstr>
      <vt:lpstr>PowerPoint 프레젠테이션</vt:lpstr>
      <vt:lpstr>PowerPoint 프레젠테이션</vt:lpstr>
      <vt:lpstr>Activation</vt:lpstr>
      <vt:lpstr>Activation (활성화 함수)</vt:lpstr>
      <vt:lpstr>Loss Function MSE (Mean Square Error)   Cross Entropy   activation function - softmax</vt:lpstr>
      <vt:lpstr>Overfitting 훈련 데이터에 특화된 학습을 하게 되어 새로운 데이터에 대한 예측이 오히려 나빠지거나 학습의 효과가 나타나지 않는 상태 충분한 데이터 확보 Dropout / Ensemble Batch Normalization L1, L2 Regularization Data Augmentation</vt:lpstr>
      <vt:lpstr>Dropout 지정된 확률의 개수만큼 노드를 랜덤하게 제외하고 학습을 진행. 완성된 모델에서는 모든 노드를 사용. 효과  오버피팅 방지 성능 향상 앙상블 효과</vt:lpstr>
      <vt:lpstr>Batch Normalization Layer 사이에 중간 결과 데이터들을 표준정규화하는 계층 학습 단계에서는 batch 단위로 정규화하고 모델 적용시의         는 사용하던 값들의 이동평균값을 이용한다. Internal Covariant Shift 문제를 해결한다. 무조건 쓴다고 가정하자. </vt:lpstr>
      <vt:lpstr>Batch Normalization</vt:lpstr>
      <vt:lpstr>L1, L2 Regularization</vt:lpstr>
      <vt:lpstr>L1, L2 Regularization L1 (lasso) 중요도가 낮은 가중치부터 0이 됨. 변수 선택의 효과 L2 (ridge) 아주 큰 가중치에 페널티 부여 가중치들이 전체적으로 평평해짐</vt:lpstr>
      <vt:lpstr>Use Local Image</vt:lpstr>
      <vt:lpstr>tqdm 패키지 loop에서 progress bar를 이용해 loop의 진행상황을 표시해 줍니다.</vt:lpstr>
      <vt:lpstr>notMNIST datasets http://yaroslavvb.com/upload/notMNIST/notMNIST_large.tar.gz</vt:lpstr>
      <vt:lpstr>notMNIST datasets 파일목록 선택</vt:lpstr>
      <vt:lpstr>notMNIST datasets 이미지 로딩하기</vt:lpstr>
      <vt:lpstr>Data</vt:lpstr>
      <vt:lpstr>tf.data.Dataset data셋을 미리 구성해주는 도구</vt:lpstr>
      <vt:lpstr>ImageDataGenerator 기존 이미지를 변형해서 새로운 이미지를 생성해주는 도구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#02</dc:title>
  <dc:creator>정상철</dc:creator>
  <cp:lastModifiedBy>정 상철</cp:lastModifiedBy>
  <cp:revision>2</cp:revision>
  <dcterms:modified xsi:type="dcterms:W3CDTF">2021-08-26T07:58:49Z</dcterms:modified>
</cp:coreProperties>
</file>